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264" r:id="rId5"/>
    <p:sldId id="256" r:id="rId6"/>
    <p:sldId id="257" r:id="rId7"/>
    <p:sldId id="258" r:id="rId8"/>
    <p:sldId id="259" r:id="rId9"/>
    <p:sldId id="260" r:id="rId10"/>
    <p:sldId id="276" r:id="rId11"/>
    <p:sldId id="261" r:id="rId12"/>
    <p:sldId id="262" r:id="rId13"/>
    <p:sldId id="266" r:id="rId14"/>
    <p:sldId id="267" r:id="rId15"/>
    <p:sldId id="268" r:id="rId16"/>
    <p:sldId id="269" r:id="rId17"/>
    <p:sldId id="270" r:id="rId18"/>
    <p:sldId id="271" r:id="rId19"/>
    <p:sldId id="273" r:id="rId20"/>
    <p:sldId id="272" r:id="rId21"/>
    <p:sldId id="274" r:id="rId22"/>
    <p:sldId id="275" r:id="rId2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22C4E34-B2D4-8B4E-32BA-F358AF2AE0A8}" name="Jošt Tobiáš" initials="JT" userId="Jošt Tobiáš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59" autoAdjust="0"/>
    <p:restoredTop sz="94660"/>
  </p:normalViewPr>
  <p:slideViewPr>
    <p:cSldViewPr snapToGrid="0">
      <p:cViewPr varScale="1">
        <p:scale>
          <a:sx n="86" d="100"/>
          <a:sy n="86" d="100"/>
        </p:scale>
        <p:origin x="37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F541BC-70C0-4775-876B-C17244656D97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9934C-652B-4CAC-A3EC-87503F6223A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7187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0884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Opět MIT</a:t>
            </a:r>
          </a:p>
          <a:p>
            <a:r>
              <a:rPr lang="cs-CZ" dirty="0"/>
              <a:t>Pojmenováno po knize</a:t>
            </a:r>
          </a:p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822642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Prví generace</a:t>
            </a:r>
          </a:p>
          <a:p>
            <a:r>
              <a:rPr lang="cs-CZ" dirty="0"/>
              <a:t>8b, 1 jádro lcd displej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488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2006</a:t>
            </a:r>
          </a:p>
          <a:p>
            <a:r>
              <a:rPr lang="cs-CZ" sz="1200" dirty="0"/>
              <a:t>senzory světla, zvuku, doteku  a zdálenosti</a:t>
            </a:r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92947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2013 – nejnovější</a:t>
            </a:r>
          </a:p>
          <a:p>
            <a:r>
              <a:rPr lang="cs-CZ" sz="1200" dirty="0"/>
              <a:t>senzorem barev a gyroskopem</a:t>
            </a:r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987782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633773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Lego údajně s mindsotrm končí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750940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RCX a ROBOLAB</a:t>
            </a:r>
          </a:p>
          <a:p>
            <a:r>
              <a:rPr lang="cs-CZ" dirty="0"/>
              <a:t>C (++), Java, 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7447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Věda o robotech a designu.</a:t>
            </a:r>
          </a:p>
          <a:p>
            <a:r>
              <a:rPr lang="cs-CZ" dirty="0"/>
              <a:t>Sotfware a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47859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Prumyslová: automatická univerální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29048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Historie: . 19. stol.</a:t>
            </a:r>
          </a:p>
          <a:p>
            <a:r>
              <a:rPr lang="cs-CZ" dirty="0"/>
              <a:t>1954 unimation, konkurence až 70. let</a:t>
            </a:r>
          </a:p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656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1960-61 MIT</a:t>
            </a:r>
          </a:p>
          <a:p>
            <a:r>
              <a:rPr lang="cs-CZ" dirty="0"/>
              <a:t>Pol. 60. let pokusy v USA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17449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ruka-oko: MIT, tel. Kamera</a:t>
            </a:r>
          </a:p>
          <a:p>
            <a:r>
              <a:rPr lang="cs-CZ" dirty="0"/>
              <a:t>Standorf – mikrfon</a:t>
            </a:r>
          </a:p>
          <a:p>
            <a:r>
              <a:rPr lang="cs-CZ" dirty="0"/>
              <a:t>ETL – vyměnitelné součástky</a:t>
            </a:r>
          </a:p>
          <a:p>
            <a:r>
              <a:rPr lang="cs-CZ" dirty="0"/>
              <a:t>JPL - průzkumník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86343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Shakey, nejzmámější, bezdrát</a:t>
            </a:r>
          </a:p>
          <a:p>
            <a:r>
              <a:rPr lang="cs-CZ" dirty="0"/>
              <a:t>Jason – pohyb díky ulrazvuku</a:t>
            </a:r>
          </a:p>
          <a:p>
            <a:r>
              <a:rPr lang="cs-CZ" dirty="0"/>
              <a:t>Watbot-1 antropomorf</a:t>
            </a:r>
          </a:p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02661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RUR- 1992</a:t>
            </a:r>
          </a:p>
          <a:p>
            <a:r>
              <a:rPr lang="cs-CZ" dirty="0"/>
              <a:t>Asimovy zákony – neublíží, poslechne, crání sebe před poškozením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35384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Programovatelný</a:t>
            </a:r>
          </a:p>
          <a:p>
            <a:r>
              <a:rPr lang="cs-CZ" dirty="0"/>
              <a:t>Poprvé 1998 - RIS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9934C-652B-4CAC-A3EC-87503F6223A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99033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lze upravit styl předlohy.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1309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7188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578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55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57285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6106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97578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4983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3794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430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88594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A43DF-04A3-4662-88CA-28FDED1CFC09}" type="datetimeFigureOut">
              <a:rPr lang="cs-CZ" smtClean="0"/>
              <a:t>09.01.2023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64252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0xBhZ_vLs7A?feature=oembed" TargetMode="External"/><Relationship Id="rId5" Type="http://schemas.openxmlformats.org/officeDocument/2006/relationships/image" Target="../media/image17.jpeg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s.wikipedia.org/wiki/Lego_Mindstorms" TargetMode="External"/><Relationship Id="rId2" Type="http://schemas.openxmlformats.org/officeDocument/2006/relationships/hyperlink" Target="https://cs.wikipedia.org/wiki/Robotik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riky.cz/clanek/lego-mindstorms-bude-tento-rok-ukonceno/52/zobrazit" TargetMode="External"/><Relationship Id="rId5" Type="http://schemas.openxmlformats.org/officeDocument/2006/relationships/hyperlink" Target="https://www.youtube.com/watch?v=0xBhZ_vLs7A" TargetMode="External"/><Relationship Id="rId4" Type="http://schemas.openxmlformats.org/officeDocument/2006/relationships/hyperlink" Target="https://www.youtube.com/watch?v=-bgad3HRb64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-bgad3HRb64?feature=oembed" TargetMode="Externa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ow CAPTCHAs work | What does CAPTCHA mean? | Cloudflare">
            <a:extLst>
              <a:ext uri="{FF2B5EF4-FFF2-40B4-BE49-F238E27FC236}">
                <a16:creationId xmlns:a16="http://schemas.microsoft.com/office/drawing/2014/main" id="{5B007843-0D2E-76FE-40E3-5431724AC1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4325" y="3420269"/>
            <a:ext cx="394335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Graphical user interface, text, application">
            <a:extLst>
              <a:ext uri="{FF2B5EF4-FFF2-40B4-BE49-F238E27FC236}">
                <a16:creationId xmlns:a16="http://schemas.microsoft.com/office/drawing/2014/main" id="{0C6AAF53-C5D2-58B0-A0A8-1584520EFA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75" y="3258344"/>
            <a:ext cx="4495800" cy="13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40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8" name="Rectangle 412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indoor, desk&#10;&#10;Description automatically generated">
            <a:extLst>
              <a:ext uri="{FF2B5EF4-FFF2-40B4-BE49-F238E27FC236}">
                <a16:creationId xmlns:a16="http://schemas.microsoft.com/office/drawing/2014/main" id="{9B7DEFA4-58C8-3294-E396-73B28D7E6A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40" r="9092" b="19818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4130" name="Rectangle 4129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4C775C5-F79C-5288-B686-6E31144B8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cs-CZ" sz="2800"/>
              <a:t>Lego mindstoms</a:t>
            </a:r>
          </a:p>
        </p:txBody>
      </p:sp>
      <p:sp>
        <p:nvSpPr>
          <p:cNvPr id="4132" name="Rectangle 413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34" name="Rectangle 413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22" name="Content Placeholder 4110">
            <a:extLst>
              <a:ext uri="{FF2B5EF4-FFF2-40B4-BE49-F238E27FC236}">
                <a16:creationId xmlns:a16="http://schemas.microsoft.com/office/drawing/2014/main" id="{D9239EDE-7E4C-321B-A861-3138781F4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cs-CZ" sz="1700" dirty="0"/>
              <a:t>Je řada programovatelných robotických stavebnic od firmy Lego</a:t>
            </a:r>
          </a:p>
          <a:p>
            <a:r>
              <a:rPr lang="cs-CZ" sz="1700" dirty="0"/>
              <a:t>Poprvé se objevila v rpce 1998 pod názvem Robotics Invention System (RIS)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770240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44" name="Rectangle 5137">
            <a:extLst>
              <a:ext uri="{FF2B5EF4-FFF2-40B4-BE49-F238E27FC236}">
                <a16:creationId xmlns:a16="http://schemas.microsoft.com/office/drawing/2014/main" id="{305265DC-CF6B-4AE8-B3F3-2A7A16374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A928EB2-BD9E-5078-A1C4-C5B136208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0804"/>
            <a:ext cx="4391024" cy="1907884"/>
          </a:xfrm>
        </p:spPr>
        <p:txBody>
          <a:bodyPr anchor="t">
            <a:normAutofit/>
          </a:bodyPr>
          <a:lstStyle/>
          <a:p>
            <a:r>
              <a:rPr lang="cs-CZ" sz="4000">
                <a:solidFill>
                  <a:schemeClr val="bg1"/>
                </a:solidFill>
              </a:rPr>
              <a:t>Historie</a:t>
            </a:r>
          </a:p>
        </p:txBody>
      </p:sp>
      <p:pic>
        <p:nvPicPr>
          <p:cNvPr id="13" name="Content Placeholder 12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6E7186EE-14A6-2933-6103-A0CB6CFBDC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8" b="13286"/>
          <a:stretch/>
        </p:blipFill>
        <p:spPr>
          <a:xfrm>
            <a:off x="20" y="2"/>
            <a:ext cx="12191980" cy="3418853"/>
          </a:xfrm>
          <a:custGeom>
            <a:avLst/>
            <a:gdLst/>
            <a:ahLst/>
            <a:cxnLst/>
            <a:rect l="l" t="t" r="r" b="b"/>
            <a:pathLst>
              <a:path w="12192000" h="3418853">
                <a:moveTo>
                  <a:pt x="0" y="0"/>
                </a:moveTo>
                <a:lnTo>
                  <a:pt x="12192000" y="0"/>
                </a:lnTo>
                <a:lnTo>
                  <a:pt x="12192000" y="227978"/>
                </a:lnTo>
                <a:lnTo>
                  <a:pt x="12192000" y="2065168"/>
                </a:lnTo>
                <a:lnTo>
                  <a:pt x="12192000" y="3342653"/>
                </a:lnTo>
                <a:lnTo>
                  <a:pt x="9439275" y="3418853"/>
                </a:lnTo>
                <a:lnTo>
                  <a:pt x="5572127" y="3171203"/>
                </a:lnTo>
                <a:lnTo>
                  <a:pt x="0" y="3342653"/>
                </a:lnTo>
                <a:lnTo>
                  <a:pt x="0" y="2065168"/>
                </a:lnTo>
                <a:lnTo>
                  <a:pt x="0" y="227978"/>
                </a:lnTo>
                <a:close/>
              </a:path>
            </a:pathLst>
          </a:custGeom>
        </p:spPr>
      </p:pic>
      <p:grpSp>
        <p:nvGrpSpPr>
          <p:cNvPr id="5145" name="Group 5139">
            <a:extLst>
              <a:ext uri="{FF2B5EF4-FFF2-40B4-BE49-F238E27FC236}">
                <a16:creationId xmlns:a16="http://schemas.microsoft.com/office/drawing/2014/main" id="{37EA779C-87BF-454F-919D-A3DA98FD8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59818"/>
            <a:ext cx="12192000" cy="757168"/>
            <a:chOff x="0" y="2959818"/>
            <a:chExt cx="12192000" cy="757168"/>
          </a:xfrm>
        </p:grpSpPr>
        <p:sp>
          <p:nvSpPr>
            <p:cNvPr id="5146" name="Freeform: Shape 5140">
              <a:extLst>
                <a:ext uri="{FF2B5EF4-FFF2-40B4-BE49-F238E27FC236}">
                  <a16:creationId xmlns:a16="http://schemas.microsoft.com/office/drawing/2014/main" id="{D8C2E702-9A3E-420B-81FC-693685CAF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47" name="Freeform: Shape 5141">
              <a:extLst>
                <a:ext uri="{FF2B5EF4-FFF2-40B4-BE49-F238E27FC236}">
                  <a16:creationId xmlns:a16="http://schemas.microsoft.com/office/drawing/2014/main" id="{6AA40418-2F7D-4A2A-84C0-1A72B0307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148" name="Content Placeholder 5134">
            <a:extLst>
              <a:ext uri="{FF2B5EF4-FFF2-40B4-BE49-F238E27FC236}">
                <a16:creationId xmlns:a16="http://schemas.microsoft.com/office/drawing/2014/main" id="{E13617E2-1E3A-127A-7D26-0EE82E5AD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4201" y="4197093"/>
            <a:ext cx="5692774" cy="1648849"/>
          </a:xfrm>
        </p:spPr>
        <p:txBody>
          <a:bodyPr>
            <a:normAutofit lnSpcReduction="10000"/>
          </a:bodyPr>
          <a:lstStyle/>
          <a:p>
            <a:pPr algn="l"/>
            <a:r>
              <a:rPr lang="cs-CZ" sz="1600" dirty="0">
                <a:solidFill>
                  <a:schemeClr val="bg1"/>
                </a:solidFill>
                <a:latin typeface="Arial" panose="020B0604020202020204" pitchFamily="34" charset="0"/>
              </a:rPr>
              <a:t>V roce 1987 byla na MIT vytvořena první progamovatelná kostka, v jazyku Lego Lego</a:t>
            </a:r>
            <a:endParaRPr lang="cs-CZ" sz="16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cs-CZ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Lego mindstorm se také využivá k učení jazyků jako Java, nebo C</a:t>
            </a:r>
          </a:p>
          <a:p>
            <a:pPr algn="l"/>
            <a:r>
              <a:rPr lang="cs-CZ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Stavebnice Mindstorms je pojmenovaná po knize Mindstorms: Children, Computers, and Powerful Ideas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00361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9" name="Rectangle 6168">
            <a:extLst>
              <a:ext uri="{FF2B5EF4-FFF2-40B4-BE49-F238E27FC236}">
                <a16:creationId xmlns:a16="http://schemas.microsoft.com/office/drawing/2014/main" id="{0953DB5D-0A37-4498-852C-604ADD855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959" y="-1"/>
            <a:ext cx="4670042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171" name="Freeform: Shape 6170">
            <a:extLst>
              <a:ext uri="{FF2B5EF4-FFF2-40B4-BE49-F238E27FC236}">
                <a16:creationId xmlns:a16="http://schemas.microsoft.com/office/drawing/2014/main" id="{52B46D5E-7F74-4741-9FF9-3E105C957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12234" y="-512235"/>
            <a:ext cx="6858001" cy="7882470"/>
          </a:xfrm>
          <a:custGeom>
            <a:avLst/>
            <a:gdLst>
              <a:gd name="connsiteX0" fmla="*/ 0 w 6858001"/>
              <a:gd name="connsiteY0" fmla="*/ 0 h 7882470"/>
              <a:gd name="connsiteX1" fmla="*/ 0 w 6858001"/>
              <a:gd name="connsiteY1" fmla="*/ 1067477 h 7882470"/>
              <a:gd name="connsiteX2" fmla="*/ 0 w 6858001"/>
              <a:gd name="connsiteY2" fmla="*/ 2201779 h 7882470"/>
              <a:gd name="connsiteX3" fmla="*/ 0 w 6858001"/>
              <a:gd name="connsiteY3" fmla="*/ 7552944 h 7882470"/>
              <a:gd name="connsiteX4" fmla="*/ 1 w 6858001"/>
              <a:gd name="connsiteY4" fmla="*/ 7552944 h 7882470"/>
              <a:gd name="connsiteX5" fmla="*/ 1 w 6858001"/>
              <a:gd name="connsiteY5" fmla="*/ 7584020 h 7882470"/>
              <a:gd name="connsiteX6" fmla="*/ 1228295 w 6858001"/>
              <a:gd name="connsiteY6" fmla="*/ 7584020 h 7882470"/>
              <a:gd name="connsiteX7" fmla="*/ 1609295 w 6858001"/>
              <a:gd name="connsiteY7" fmla="*/ 7869770 h 7882470"/>
              <a:gd name="connsiteX8" fmla="*/ 1617762 w 6858001"/>
              <a:gd name="connsiteY8" fmla="*/ 7872945 h 7882470"/>
              <a:gd name="connsiteX9" fmla="*/ 1630461 w 6858001"/>
              <a:gd name="connsiteY9" fmla="*/ 7877708 h 7882470"/>
              <a:gd name="connsiteX10" fmla="*/ 1643162 w 6858001"/>
              <a:gd name="connsiteY10" fmla="*/ 7882470 h 7882470"/>
              <a:gd name="connsiteX11" fmla="*/ 1653745 w 6858001"/>
              <a:gd name="connsiteY11" fmla="*/ 7882470 h 7882470"/>
              <a:gd name="connsiteX12" fmla="*/ 1666445 w 6858001"/>
              <a:gd name="connsiteY12" fmla="*/ 7882470 h 7882470"/>
              <a:gd name="connsiteX13" fmla="*/ 1677028 w 6858001"/>
              <a:gd name="connsiteY13" fmla="*/ 7877708 h 7882470"/>
              <a:gd name="connsiteX14" fmla="*/ 1689728 w 6858001"/>
              <a:gd name="connsiteY14" fmla="*/ 7872945 h 7882470"/>
              <a:gd name="connsiteX15" fmla="*/ 1698195 w 6858001"/>
              <a:gd name="connsiteY15" fmla="*/ 7869770 h 7882470"/>
              <a:gd name="connsiteX16" fmla="*/ 2079195 w 6858001"/>
              <a:gd name="connsiteY16" fmla="*/ 7584020 h 7882470"/>
              <a:gd name="connsiteX17" fmla="*/ 6858001 w 6858001"/>
              <a:gd name="connsiteY17" fmla="*/ 7584020 h 7882470"/>
              <a:gd name="connsiteX18" fmla="*/ 6858001 w 6858001"/>
              <a:gd name="connsiteY18" fmla="*/ 5696482 h 7882470"/>
              <a:gd name="connsiteX19" fmla="*/ 6858000 w 6858001"/>
              <a:gd name="connsiteY19" fmla="*/ 5696482 h 7882470"/>
              <a:gd name="connsiteX20" fmla="*/ 6858000 w 6858001"/>
              <a:gd name="connsiteY20" fmla="*/ 2201779 h 7882470"/>
              <a:gd name="connsiteX21" fmla="*/ 6858000 w 6858001"/>
              <a:gd name="connsiteY21" fmla="*/ 1067477 h 7882470"/>
              <a:gd name="connsiteX22" fmla="*/ 6858000 w 6858001"/>
              <a:gd name="connsiteY22" fmla="*/ 0 h 788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8001" h="7882470">
                <a:moveTo>
                  <a:pt x="0" y="0"/>
                </a:moveTo>
                <a:lnTo>
                  <a:pt x="0" y="1067477"/>
                </a:lnTo>
                <a:lnTo>
                  <a:pt x="0" y="2201779"/>
                </a:lnTo>
                <a:lnTo>
                  <a:pt x="0" y="7552944"/>
                </a:lnTo>
                <a:lnTo>
                  <a:pt x="1" y="7552944"/>
                </a:lnTo>
                <a:lnTo>
                  <a:pt x="1" y="7584020"/>
                </a:lnTo>
                <a:lnTo>
                  <a:pt x="1228295" y="7584020"/>
                </a:lnTo>
                <a:lnTo>
                  <a:pt x="1609295" y="7869770"/>
                </a:lnTo>
                <a:lnTo>
                  <a:pt x="1617762" y="7872945"/>
                </a:lnTo>
                <a:lnTo>
                  <a:pt x="1630461" y="7877708"/>
                </a:lnTo>
                <a:lnTo>
                  <a:pt x="1643162" y="7882470"/>
                </a:lnTo>
                <a:lnTo>
                  <a:pt x="1653745" y="7882470"/>
                </a:lnTo>
                <a:lnTo>
                  <a:pt x="1666445" y="7882470"/>
                </a:lnTo>
                <a:lnTo>
                  <a:pt x="1677028" y="7877708"/>
                </a:lnTo>
                <a:lnTo>
                  <a:pt x="1689728" y="7872945"/>
                </a:lnTo>
                <a:lnTo>
                  <a:pt x="1698195" y="7869770"/>
                </a:lnTo>
                <a:lnTo>
                  <a:pt x="2079195" y="7584020"/>
                </a:lnTo>
                <a:lnTo>
                  <a:pt x="6858001" y="7584020"/>
                </a:lnTo>
                <a:lnTo>
                  <a:pt x="6858001" y="5696482"/>
                </a:lnTo>
                <a:lnTo>
                  <a:pt x="6858000" y="5696482"/>
                </a:lnTo>
                <a:lnTo>
                  <a:pt x="6858000" y="2201779"/>
                </a:lnTo>
                <a:lnTo>
                  <a:pt x="6858000" y="1067477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p14="http://schemas.microsoft.com/office/powerpoint/2010/main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D3E09F5-B5D5-31B2-8B8F-D728ED803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777" y="885717"/>
            <a:ext cx="5944308" cy="1559412"/>
          </a:xfrm>
        </p:spPr>
        <p:txBody>
          <a:bodyPr>
            <a:normAutofit/>
          </a:bodyPr>
          <a:lstStyle/>
          <a:p>
            <a:r>
              <a:rPr lang="cs-CZ"/>
              <a:t>RCX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C50CDAD-ED80-1405-3189-D20129900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985" y="2700810"/>
            <a:ext cx="5924099" cy="3271473"/>
          </a:xfrm>
        </p:spPr>
        <p:txBody>
          <a:bodyPr>
            <a:normAutofit/>
          </a:bodyPr>
          <a:lstStyle/>
          <a:p>
            <a:r>
              <a:rPr lang="cs-CZ" sz="2400"/>
              <a:t>První generace Lego minsdroms, ketá využívala 8bitový jednočipový počítač</a:t>
            </a:r>
          </a:p>
          <a:p>
            <a:r>
              <a:rPr lang="cs-CZ" sz="2400"/>
              <a:t>Je opatřen třemi senzorovímy porty a LCD dislpejem</a:t>
            </a:r>
          </a:p>
          <a:p>
            <a:r>
              <a:rPr lang="cs-CZ" sz="2400"/>
              <a:t>Může momunikovat s Spybots, Scout bots, Lego train a NXT</a:t>
            </a:r>
          </a:p>
        </p:txBody>
      </p:sp>
      <p:sp>
        <p:nvSpPr>
          <p:cNvPr id="6173" name="Rounded Rectangle 17">
            <a:extLst>
              <a:ext uri="{FF2B5EF4-FFF2-40B4-BE49-F238E27FC236}">
                <a16:creationId xmlns:a16="http://schemas.microsoft.com/office/drawing/2014/main" id="{B97A76A2-B7F2-4D75-AB9E-71FB74882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3639118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7D88170-620B-0964-70ED-494728129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03606" y="1257233"/>
            <a:ext cx="2735071" cy="304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2051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" name="Rectangle 7576">
            <a:extLst>
              <a:ext uri="{FF2B5EF4-FFF2-40B4-BE49-F238E27FC236}">
                <a16:creationId xmlns:a16="http://schemas.microsoft.com/office/drawing/2014/main" id="{0953DB5D-0A37-4498-852C-604ADD855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959" y="-1"/>
            <a:ext cx="4670042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79" name="Freeform: Shape 7578">
            <a:extLst>
              <a:ext uri="{FF2B5EF4-FFF2-40B4-BE49-F238E27FC236}">
                <a16:creationId xmlns:a16="http://schemas.microsoft.com/office/drawing/2014/main" id="{52B46D5E-7F74-4741-9FF9-3E105C957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12234" y="-512235"/>
            <a:ext cx="6858001" cy="7882470"/>
          </a:xfrm>
          <a:custGeom>
            <a:avLst/>
            <a:gdLst>
              <a:gd name="connsiteX0" fmla="*/ 0 w 6858001"/>
              <a:gd name="connsiteY0" fmla="*/ 0 h 7882470"/>
              <a:gd name="connsiteX1" fmla="*/ 0 w 6858001"/>
              <a:gd name="connsiteY1" fmla="*/ 1067477 h 7882470"/>
              <a:gd name="connsiteX2" fmla="*/ 0 w 6858001"/>
              <a:gd name="connsiteY2" fmla="*/ 2201779 h 7882470"/>
              <a:gd name="connsiteX3" fmla="*/ 0 w 6858001"/>
              <a:gd name="connsiteY3" fmla="*/ 7552944 h 7882470"/>
              <a:gd name="connsiteX4" fmla="*/ 1 w 6858001"/>
              <a:gd name="connsiteY4" fmla="*/ 7552944 h 7882470"/>
              <a:gd name="connsiteX5" fmla="*/ 1 w 6858001"/>
              <a:gd name="connsiteY5" fmla="*/ 7584020 h 7882470"/>
              <a:gd name="connsiteX6" fmla="*/ 1228295 w 6858001"/>
              <a:gd name="connsiteY6" fmla="*/ 7584020 h 7882470"/>
              <a:gd name="connsiteX7" fmla="*/ 1609295 w 6858001"/>
              <a:gd name="connsiteY7" fmla="*/ 7869770 h 7882470"/>
              <a:gd name="connsiteX8" fmla="*/ 1617762 w 6858001"/>
              <a:gd name="connsiteY8" fmla="*/ 7872945 h 7882470"/>
              <a:gd name="connsiteX9" fmla="*/ 1630461 w 6858001"/>
              <a:gd name="connsiteY9" fmla="*/ 7877708 h 7882470"/>
              <a:gd name="connsiteX10" fmla="*/ 1643162 w 6858001"/>
              <a:gd name="connsiteY10" fmla="*/ 7882470 h 7882470"/>
              <a:gd name="connsiteX11" fmla="*/ 1653745 w 6858001"/>
              <a:gd name="connsiteY11" fmla="*/ 7882470 h 7882470"/>
              <a:gd name="connsiteX12" fmla="*/ 1666445 w 6858001"/>
              <a:gd name="connsiteY12" fmla="*/ 7882470 h 7882470"/>
              <a:gd name="connsiteX13" fmla="*/ 1677028 w 6858001"/>
              <a:gd name="connsiteY13" fmla="*/ 7877708 h 7882470"/>
              <a:gd name="connsiteX14" fmla="*/ 1689728 w 6858001"/>
              <a:gd name="connsiteY14" fmla="*/ 7872945 h 7882470"/>
              <a:gd name="connsiteX15" fmla="*/ 1698195 w 6858001"/>
              <a:gd name="connsiteY15" fmla="*/ 7869770 h 7882470"/>
              <a:gd name="connsiteX16" fmla="*/ 2079195 w 6858001"/>
              <a:gd name="connsiteY16" fmla="*/ 7584020 h 7882470"/>
              <a:gd name="connsiteX17" fmla="*/ 6858001 w 6858001"/>
              <a:gd name="connsiteY17" fmla="*/ 7584020 h 7882470"/>
              <a:gd name="connsiteX18" fmla="*/ 6858001 w 6858001"/>
              <a:gd name="connsiteY18" fmla="*/ 5696482 h 7882470"/>
              <a:gd name="connsiteX19" fmla="*/ 6858000 w 6858001"/>
              <a:gd name="connsiteY19" fmla="*/ 5696482 h 7882470"/>
              <a:gd name="connsiteX20" fmla="*/ 6858000 w 6858001"/>
              <a:gd name="connsiteY20" fmla="*/ 2201779 h 7882470"/>
              <a:gd name="connsiteX21" fmla="*/ 6858000 w 6858001"/>
              <a:gd name="connsiteY21" fmla="*/ 1067477 h 7882470"/>
              <a:gd name="connsiteX22" fmla="*/ 6858000 w 6858001"/>
              <a:gd name="connsiteY22" fmla="*/ 0 h 788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8001" h="7882470">
                <a:moveTo>
                  <a:pt x="0" y="0"/>
                </a:moveTo>
                <a:lnTo>
                  <a:pt x="0" y="1067477"/>
                </a:lnTo>
                <a:lnTo>
                  <a:pt x="0" y="2201779"/>
                </a:lnTo>
                <a:lnTo>
                  <a:pt x="0" y="7552944"/>
                </a:lnTo>
                <a:lnTo>
                  <a:pt x="1" y="7552944"/>
                </a:lnTo>
                <a:lnTo>
                  <a:pt x="1" y="7584020"/>
                </a:lnTo>
                <a:lnTo>
                  <a:pt x="1228295" y="7584020"/>
                </a:lnTo>
                <a:lnTo>
                  <a:pt x="1609295" y="7869770"/>
                </a:lnTo>
                <a:lnTo>
                  <a:pt x="1617762" y="7872945"/>
                </a:lnTo>
                <a:lnTo>
                  <a:pt x="1630461" y="7877708"/>
                </a:lnTo>
                <a:lnTo>
                  <a:pt x="1643162" y="7882470"/>
                </a:lnTo>
                <a:lnTo>
                  <a:pt x="1653745" y="7882470"/>
                </a:lnTo>
                <a:lnTo>
                  <a:pt x="1666445" y="7882470"/>
                </a:lnTo>
                <a:lnTo>
                  <a:pt x="1677028" y="7877708"/>
                </a:lnTo>
                <a:lnTo>
                  <a:pt x="1689728" y="7872945"/>
                </a:lnTo>
                <a:lnTo>
                  <a:pt x="1698195" y="7869770"/>
                </a:lnTo>
                <a:lnTo>
                  <a:pt x="2079195" y="7584020"/>
                </a:lnTo>
                <a:lnTo>
                  <a:pt x="6858001" y="7584020"/>
                </a:lnTo>
                <a:lnTo>
                  <a:pt x="6858001" y="5696482"/>
                </a:lnTo>
                <a:lnTo>
                  <a:pt x="6858000" y="5696482"/>
                </a:lnTo>
                <a:lnTo>
                  <a:pt x="6858000" y="2201779"/>
                </a:lnTo>
                <a:lnTo>
                  <a:pt x="6858000" y="1067477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p14="http://schemas.microsoft.com/office/powerpoint/2010/main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E0C7E5D-4A6E-9D1D-12F7-C31DB7F1F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777" y="885717"/>
            <a:ext cx="5944308" cy="1559412"/>
          </a:xfrm>
        </p:spPr>
        <p:txBody>
          <a:bodyPr>
            <a:normAutofit/>
          </a:bodyPr>
          <a:lstStyle/>
          <a:p>
            <a:r>
              <a:rPr lang="cs-CZ"/>
              <a:t>NXT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65640BE-034F-842F-AED9-4A94E8697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985" y="2700810"/>
            <a:ext cx="5924099" cy="3271473"/>
          </a:xfrm>
        </p:spPr>
        <p:txBody>
          <a:bodyPr>
            <a:normAutofit/>
          </a:bodyPr>
          <a:lstStyle/>
          <a:p>
            <a:r>
              <a:rPr lang="cs-CZ" sz="2400" dirty="0"/>
              <a:t>Jedná se o druhou generaci vydananou v roce 2006</a:t>
            </a:r>
          </a:p>
          <a:p>
            <a:r>
              <a:rPr lang="cs-CZ" sz="2400" dirty="0"/>
              <a:t>Byla vybavena senzory světla, zvuku, doteku  a zdálenosti</a:t>
            </a:r>
          </a:p>
          <a:p>
            <a:pPr marL="0" indent="0">
              <a:buNone/>
            </a:pPr>
            <a:endParaRPr lang="cs-CZ" sz="2400" dirty="0"/>
          </a:p>
        </p:txBody>
      </p:sp>
      <p:sp>
        <p:nvSpPr>
          <p:cNvPr id="7581" name="Rounded Rectangle 17">
            <a:extLst>
              <a:ext uri="{FF2B5EF4-FFF2-40B4-BE49-F238E27FC236}">
                <a16:creationId xmlns:a16="http://schemas.microsoft.com/office/drawing/2014/main" id="{B97A76A2-B7F2-4D75-AB9E-71FB74882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3639118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Řídicí kostka">
            <a:extLst>
              <a:ext uri="{FF2B5EF4-FFF2-40B4-BE49-F238E27FC236}">
                <a16:creationId xmlns:a16="http://schemas.microsoft.com/office/drawing/2014/main" id="{4D6276A5-88E9-781C-0303-40B8A91EBE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178"/>
          <a:stretch/>
        </p:blipFill>
        <p:spPr bwMode="auto">
          <a:xfrm>
            <a:off x="8503606" y="1540572"/>
            <a:ext cx="2735071" cy="2475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0811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198">
            <a:extLst>
              <a:ext uri="{FF2B5EF4-FFF2-40B4-BE49-F238E27FC236}">
                <a16:creationId xmlns:a16="http://schemas.microsoft.com/office/drawing/2014/main" id="{0953DB5D-0A37-4498-852C-604ADD855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959" y="-1"/>
            <a:ext cx="4670042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201" name="Freeform: Shape 8200">
            <a:extLst>
              <a:ext uri="{FF2B5EF4-FFF2-40B4-BE49-F238E27FC236}">
                <a16:creationId xmlns:a16="http://schemas.microsoft.com/office/drawing/2014/main" id="{52B46D5E-7F74-4741-9FF9-3E105C957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12234" y="-512235"/>
            <a:ext cx="6858001" cy="7882470"/>
          </a:xfrm>
          <a:custGeom>
            <a:avLst/>
            <a:gdLst>
              <a:gd name="connsiteX0" fmla="*/ 0 w 6858001"/>
              <a:gd name="connsiteY0" fmla="*/ 0 h 7882470"/>
              <a:gd name="connsiteX1" fmla="*/ 0 w 6858001"/>
              <a:gd name="connsiteY1" fmla="*/ 1067477 h 7882470"/>
              <a:gd name="connsiteX2" fmla="*/ 0 w 6858001"/>
              <a:gd name="connsiteY2" fmla="*/ 2201779 h 7882470"/>
              <a:gd name="connsiteX3" fmla="*/ 0 w 6858001"/>
              <a:gd name="connsiteY3" fmla="*/ 7552944 h 7882470"/>
              <a:gd name="connsiteX4" fmla="*/ 1 w 6858001"/>
              <a:gd name="connsiteY4" fmla="*/ 7552944 h 7882470"/>
              <a:gd name="connsiteX5" fmla="*/ 1 w 6858001"/>
              <a:gd name="connsiteY5" fmla="*/ 7584020 h 7882470"/>
              <a:gd name="connsiteX6" fmla="*/ 1228295 w 6858001"/>
              <a:gd name="connsiteY6" fmla="*/ 7584020 h 7882470"/>
              <a:gd name="connsiteX7" fmla="*/ 1609295 w 6858001"/>
              <a:gd name="connsiteY7" fmla="*/ 7869770 h 7882470"/>
              <a:gd name="connsiteX8" fmla="*/ 1617762 w 6858001"/>
              <a:gd name="connsiteY8" fmla="*/ 7872945 h 7882470"/>
              <a:gd name="connsiteX9" fmla="*/ 1630461 w 6858001"/>
              <a:gd name="connsiteY9" fmla="*/ 7877708 h 7882470"/>
              <a:gd name="connsiteX10" fmla="*/ 1643162 w 6858001"/>
              <a:gd name="connsiteY10" fmla="*/ 7882470 h 7882470"/>
              <a:gd name="connsiteX11" fmla="*/ 1653745 w 6858001"/>
              <a:gd name="connsiteY11" fmla="*/ 7882470 h 7882470"/>
              <a:gd name="connsiteX12" fmla="*/ 1666445 w 6858001"/>
              <a:gd name="connsiteY12" fmla="*/ 7882470 h 7882470"/>
              <a:gd name="connsiteX13" fmla="*/ 1677028 w 6858001"/>
              <a:gd name="connsiteY13" fmla="*/ 7877708 h 7882470"/>
              <a:gd name="connsiteX14" fmla="*/ 1689728 w 6858001"/>
              <a:gd name="connsiteY14" fmla="*/ 7872945 h 7882470"/>
              <a:gd name="connsiteX15" fmla="*/ 1698195 w 6858001"/>
              <a:gd name="connsiteY15" fmla="*/ 7869770 h 7882470"/>
              <a:gd name="connsiteX16" fmla="*/ 2079195 w 6858001"/>
              <a:gd name="connsiteY16" fmla="*/ 7584020 h 7882470"/>
              <a:gd name="connsiteX17" fmla="*/ 6858001 w 6858001"/>
              <a:gd name="connsiteY17" fmla="*/ 7584020 h 7882470"/>
              <a:gd name="connsiteX18" fmla="*/ 6858001 w 6858001"/>
              <a:gd name="connsiteY18" fmla="*/ 5696482 h 7882470"/>
              <a:gd name="connsiteX19" fmla="*/ 6858000 w 6858001"/>
              <a:gd name="connsiteY19" fmla="*/ 5696482 h 7882470"/>
              <a:gd name="connsiteX20" fmla="*/ 6858000 w 6858001"/>
              <a:gd name="connsiteY20" fmla="*/ 2201779 h 7882470"/>
              <a:gd name="connsiteX21" fmla="*/ 6858000 w 6858001"/>
              <a:gd name="connsiteY21" fmla="*/ 1067477 h 7882470"/>
              <a:gd name="connsiteX22" fmla="*/ 6858000 w 6858001"/>
              <a:gd name="connsiteY22" fmla="*/ 0 h 788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8001" h="7882470">
                <a:moveTo>
                  <a:pt x="0" y="0"/>
                </a:moveTo>
                <a:lnTo>
                  <a:pt x="0" y="1067477"/>
                </a:lnTo>
                <a:lnTo>
                  <a:pt x="0" y="2201779"/>
                </a:lnTo>
                <a:lnTo>
                  <a:pt x="0" y="7552944"/>
                </a:lnTo>
                <a:lnTo>
                  <a:pt x="1" y="7552944"/>
                </a:lnTo>
                <a:lnTo>
                  <a:pt x="1" y="7584020"/>
                </a:lnTo>
                <a:lnTo>
                  <a:pt x="1228295" y="7584020"/>
                </a:lnTo>
                <a:lnTo>
                  <a:pt x="1609295" y="7869770"/>
                </a:lnTo>
                <a:lnTo>
                  <a:pt x="1617762" y="7872945"/>
                </a:lnTo>
                <a:lnTo>
                  <a:pt x="1630461" y="7877708"/>
                </a:lnTo>
                <a:lnTo>
                  <a:pt x="1643162" y="7882470"/>
                </a:lnTo>
                <a:lnTo>
                  <a:pt x="1653745" y="7882470"/>
                </a:lnTo>
                <a:lnTo>
                  <a:pt x="1666445" y="7882470"/>
                </a:lnTo>
                <a:lnTo>
                  <a:pt x="1677028" y="7877708"/>
                </a:lnTo>
                <a:lnTo>
                  <a:pt x="1689728" y="7872945"/>
                </a:lnTo>
                <a:lnTo>
                  <a:pt x="1698195" y="7869770"/>
                </a:lnTo>
                <a:lnTo>
                  <a:pt x="2079195" y="7584020"/>
                </a:lnTo>
                <a:lnTo>
                  <a:pt x="6858001" y="7584020"/>
                </a:lnTo>
                <a:lnTo>
                  <a:pt x="6858001" y="5696482"/>
                </a:lnTo>
                <a:lnTo>
                  <a:pt x="6858000" y="5696482"/>
                </a:lnTo>
                <a:lnTo>
                  <a:pt x="6858000" y="2201779"/>
                </a:lnTo>
                <a:lnTo>
                  <a:pt x="6858000" y="1067477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p14="http://schemas.microsoft.com/office/powerpoint/2010/main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60D1E9E-1BD5-2456-F681-26666F27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777" y="885717"/>
            <a:ext cx="5944308" cy="1559412"/>
          </a:xfrm>
        </p:spPr>
        <p:txBody>
          <a:bodyPr>
            <a:normAutofit/>
          </a:bodyPr>
          <a:lstStyle/>
          <a:p>
            <a:r>
              <a:rPr lang="cs-CZ" dirty="0"/>
              <a:t>EV3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89F0831-7123-DA3D-60C8-E9694D516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985" y="2700810"/>
            <a:ext cx="5924099" cy="3271473"/>
          </a:xfrm>
        </p:spPr>
        <p:txBody>
          <a:bodyPr>
            <a:normAutofit/>
          </a:bodyPr>
          <a:lstStyle/>
          <a:p>
            <a:r>
              <a:rPr lang="cs-CZ" sz="2400" dirty="0"/>
              <a:t>Třetí generace a nejnovější generace, poprvé vydána roku 2013</a:t>
            </a:r>
          </a:p>
          <a:p>
            <a:r>
              <a:rPr lang="cs-CZ" sz="2400" dirty="0"/>
              <a:t>Tato generace byly navíc vybavena senzorem barev a gyroskopem</a:t>
            </a:r>
          </a:p>
        </p:txBody>
      </p:sp>
      <p:sp>
        <p:nvSpPr>
          <p:cNvPr id="8203" name="Rounded Rectangle 17">
            <a:extLst>
              <a:ext uri="{FF2B5EF4-FFF2-40B4-BE49-F238E27FC236}">
                <a16:creationId xmlns:a16="http://schemas.microsoft.com/office/drawing/2014/main" id="{B97A76A2-B7F2-4D75-AB9E-71FB74882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3639118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 descr="Programovatelná řídicí kostka">
            <a:extLst>
              <a:ext uri="{FF2B5EF4-FFF2-40B4-BE49-F238E27FC236}">
                <a16:creationId xmlns:a16="http://schemas.microsoft.com/office/drawing/2014/main" id="{5EE34927-D54A-AA53-0D78-088D415E8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03606" y="1627190"/>
            <a:ext cx="2735071" cy="2302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0879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0A9FC90-7A7A-05F0-FD7F-43A61C785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74819"/>
            <a:ext cx="4826795" cy="2858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Ukázka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523617D-D84A-4054-95AA-9F89131D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B43C5D0-A5EA-4427-B537-1D236BB7AF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0FA4045-2CBD-47E7-B0D7-2F5619C9AC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1DFCB8A-0C16-4BF4-89D1-2A93FDA13D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EC88587-B5AF-448E-9735-D9A2946AE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86A5CBB-E03B-4019-8BCD-78975D39E4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94993204-9792-4E61-A83C-73D4379E2B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4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Online Media 3" title="Anty | Lego Mindstrom EV3 Ant">
            <a:hlinkClick r:id="" action="ppaction://media"/>
            <a:extLst>
              <a:ext uri="{FF2B5EF4-FFF2-40B4-BE49-F238E27FC236}">
                <a16:creationId xmlns:a16="http://schemas.microsoft.com/office/drawing/2014/main" id="{FD971C6E-7134-8F52-F2C1-DF7709F8A75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6551980" y="1648232"/>
            <a:ext cx="4369112" cy="246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345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47" name="Rectangle 1024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CCDFF14-932A-E7CE-5CA0-51F0C787A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cs-CZ" sz="4000">
                <a:solidFill>
                  <a:schemeClr val="bg1"/>
                </a:solidFill>
              </a:rPr>
              <a:t>Konec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DD042F0-6C41-C193-D990-FE04440DD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4" cy="2454300"/>
          </a:xfrm>
        </p:spPr>
        <p:txBody>
          <a:bodyPr>
            <a:normAutofit/>
          </a:bodyPr>
          <a:lstStyle/>
          <a:p>
            <a:r>
              <a:rPr lang="cs-CZ" sz="2400">
                <a:solidFill>
                  <a:schemeClr val="bg1">
                    <a:alpha val="80000"/>
                  </a:schemeClr>
                </a:solidFill>
              </a:rPr>
              <a:t>Bohužel tento rok se Lego rozhodlo Lego Mindstoms ukončit, ačkoliv to neznamená, že Lego končí s robotikou a programováním</a:t>
            </a:r>
          </a:p>
        </p:txBody>
      </p:sp>
      <p:grpSp>
        <p:nvGrpSpPr>
          <p:cNvPr id="10249" name="Group 10248">
            <a:extLst>
              <a:ext uri="{FF2B5EF4-FFF2-40B4-BE49-F238E27FC236}">
                <a16:creationId xmlns:a16="http://schemas.microsoft.com/office/drawing/2014/main" id="{D44E3F87-3D58-4B03-86B2-15A5C5B9C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0250" name="Group 10249">
              <a:extLst>
                <a:ext uri="{FF2B5EF4-FFF2-40B4-BE49-F238E27FC236}">
                  <a16:creationId xmlns:a16="http://schemas.microsoft.com/office/drawing/2014/main" id="{B4D09509-F6FC-47A6-B196-CCCFD8E83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0254" name="Freeform: Shape 10253">
                <a:extLst>
                  <a:ext uri="{FF2B5EF4-FFF2-40B4-BE49-F238E27FC236}">
                    <a16:creationId xmlns:a16="http://schemas.microsoft.com/office/drawing/2014/main" id="{BA5B9D66-192D-4F12-964D-2B23A1D27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255" name="Freeform: Shape 10254">
                <a:extLst>
                  <a:ext uri="{FF2B5EF4-FFF2-40B4-BE49-F238E27FC236}">
                    <a16:creationId xmlns:a16="http://schemas.microsoft.com/office/drawing/2014/main" id="{C9C14E68-C469-4A71-AF08-169DB545FC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251" name="Group 10250">
              <a:extLst>
                <a:ext uri="{FF2B5EF4-FFF2-40B4-BE49-F238E27FC236}">
                  <a16:creationId xmlns:a16="http://schemas.microsoft.com/office/drawing/2014/main" id="{B2C18990-7F62-45E8-B68F-47E95E481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0252" name="Freeform: Shape 10251">
                <a:extLst>
                  <a:ext uri="{FF2B5EF4-FFF2-40B4-BE49-F238E27FC236}">
                    <a16:creationId xmlns:a16="http://schemas.microsoft.com/office/drawing/2014/main" id="{AC206BB2-3759-4DF0-9932-7445B6367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253" name="Freeform: Shape 10252">
                <a:extLst>
                  <a:ext uri="{FF2B5EF4-FFF2-40B4-BE49-F238E27FC236}">
                    <a16:creationId xmlns:a16="http://schemas.microsoft.com/office/drawing/2014/main" id="{381FA6FA-3CB6-4F57-8871-82DDE5BE8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3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0242" name="Picture 2" descr="Lego Mindstorms 51515 Robotí vynálezce | Varko.cz - Hana Pustková -  Prodejce LEGO®, DUPLO® stavebnic a náhradních dílů a jiné hračky">
            <a:extLst>
              <a:ext uri="{FF2B5EF4-FFF2-40B4-BE49-F238E27FC236}">
                <a16:creationId xmlns:a16="http://schemas.microsoft.com/office/drawing/2014/main" id="{56E3A9A1-9EBB-3665-1DFB-4B26147C4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43865" y="1350833"/>
            <a:ext cx="3965246" cy="3063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2447462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očítačový skript na obrazovce">
            <a:extLst>
              <a:ext uri="{FF2B5EF4-FFF2-40B4-BE49-F238E27FC236}">
                <a16:creationId xmlns:a16="http://schemas.microsoft.com/office/drawing/2014/main" id="{FF231EF1-1AEA-4FDD-10D5-7A7A33A3A9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06" r="23289" b="2185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8949832-1117-2372-2ED8-930668C82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cs-CZ" sz="2800"/>
              <a:t>Programovací jazyky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0B594E6-0A06-6920-30AF-651BDBE6B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cs-CZ" sz="1700"/>
              <a:t>Mezi jazyky společnosti patří RCX code a ROBOLAB</a:t>
            </a:r>
          </a:p>
          <a:p>
            <a:r>
              <a:rPr lang="cs-CZ" sz="1700"/>
              <a:t>Take sjou ale oblíbené C, C++, Java, NCQ, Visual Basic, a další...</a:t>
            </a:r>
          </a:p>
        </p:txBody>
      </p:sp>
    </p:spTree>
    <p:extLst>
      <p:ext uri="{BB962C8B-B14F-4D97-AF65-F5344CB8AC3E}">
        <p14:creationId xmlns:p14="http://schemas.microsoft.com/office/powerpoint/2010/main" val="1322712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D7179B-FF7C-482F-B3D9-2BE9ED113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10300" cy="6858000"/>
          </a:xfrm>
          <a:custGeom>
            <a:avLst/>
            <a:gdLst>
              <a:gd name="connsiteX0" fmla="*/ 0 w 6210300"/>
              <a:gd name="connsiteY0" fmla="*/ 0 h 6858000"/>
              <a:gd name="connsiteX1" fmla="*/ 2628900 w 6210300"/>
              <a:gd name="connsiteY1" fmla="*/ 0 h 6858000"/>
              <a:gd name="connsiteX2" fmla="*/ 3034146 w 6210300"/>
              <a:gd name="connsiteY2" fmla="*/ 0 h 6858000"/>
              <a:gd name="connsiteX3" fmla="*/ 6210300 w 6210300"/>
              <a:gd name="connsiteY3" fmla="*/ 6858000 h 6858000"/>
              <a:gd name="connsiteX4" fmla="*/ 2628900 w 6210300"/>
              <a:gd name="connsiteY4" fmla="*/ 6858000 h 6858000"/>
              <a:gd name="connsiteX5" fmla="*/ 0 w 62103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0300" h="6858000">
                <a:moveTo>
                  <a:pt x="0" y="0"/>
                </a:moveTo>
                <a:lnTo>
                  <a:pt x="2628900" y="0"/>
                </a:lnTo>
                <a:lnTo>
                  <a:pt x="3034146" y="0"/>
                </a:lnTo>
                <a:lnTo>
                  <a:pt x="6210300" y="6858000"/>
                </a:lnTo>
                <a:lnTo>
                  <a:pt x="2628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A601C2B-4690-6305-6E03-9760457DB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3973667" cy="5811837"/>
          </a:xfrm>
        </p:spPr>
        <p:txBody>
          <a:bodyPr>
            <a:normAutofit/>
          </a:bodyPr>
          <a:lstStyle/>
          <a:p>
            <a:r>
              <a:rPr lang="cs-CZ" dirty="0">
                <a:solidFill>
                  <a:srgbClr val="FFFFFF"/>
                </a:solidFill>
              </a:rPr>
              <a:t>Zdroje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DD00A54-C28E-1F06-7C53-662558889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6927" y="365125"/>
            <a:ext cx="5996871" cy="5811837"/>
          </a:xfrm>
        </p:spPr>
        <p:txBody>
          <a:bodyPr anchor="ctr">
            <a:normAutofit/>
          </a:bodyPr>
          <a:lstStyle/>
          <a:p>
            <a:r>
              <a:rPr lang="cs-CZ" sz="2000" dirty="0">
                <a:solidFill>
                  <a:srgbClr val="FFFFFF"/>
                </a:solidFill>
                <a:ea typeface="+mn-lt"/>
                <a:cs typeface="+mn-lt"/>
                <a:hlinkClick r:id="rId2"/>
              </a:rPr>
              <a:t>https://cs.wikipedia.org/wiki/Robotika</a:t>
            </a:r>
            <a:endParaRPr lang="cs-CZ" sz="2000" dirty="0">
              <a:solidFill>
                <a:srgbClr val="FFFFFF"/>
              </a:solidFill>
            </a:endParaRPr>
          </a:p>
          <a:p>
            <a:r>
              <a:rPr lang="cs-CZ" sz="2000" dirty="0">
                <a:solidFill>
                  <a:srgbClr val="FFFFFF"/>
                </a:solidFill>
                <a:ea typeface="+mn-lt"/>
                <a:cs typeface="+mn-lt"/>
                <a:hlinkClick r:id="rId3"/>
              </a:rPr>
              <a:t>https://cs.wikipedia.org/wiki/Lego_Mindstorms</a:t>
            </a:r>
            <a:endParaRPr lang="cs-CZ" sz="2000" dirty="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cs-CZ" sz="2000" dirty="0">
                <a:solidFill>
                  <a:srgbClr val="FFFFFF"/>
                </a:solidFill>
                <a:hlinkClick r:id="rId4"/>
              </a:rPr>
              <a:t>https://www.youtube.com/watch?v=-bgad3HRb64</a:t>
            </a:r>
            <a:endParaRPr lang="cs-CZ" sz="2000" dirty="0">
              <a:solidFill>
                <a:srgbClr val="FFFFFF"/>
              </a:solidFill>
            </a:endParaRPr>
          </a:p>
          <a:p>
            <a:r>
              <a:rPr lang="cs-CZ" sz="2000" dirty="0">
                <a:solidFill>
                  <a:srgbClr val="FFFFFF"/>
                </a:solidFill>
                <a:hlinkClick r:id="rId5"/>
              </a:rPr>
              <a:t>https://www.youtube.com/watch?v=0xBhZ_vLs7A</a:t>
            </a:r>
            <a:endParaRPr lang="cs-CZ" sz="2000" dirty="0">
              <a:solidFill>
                <a:srgbClr val="FFFFFF"/>
              </a:solidFill>
            </a:endParaRPr>
          </a:p>
          <a:p>
            <a:r>
              <a:rPr lang="cs-CZ" sz="2000" dirty="0">
                <a:solidFill>
                  <a:srgbClr val="FFFFFF"/>
                </a:solidFill>
                <a:hlinkClick r:id="rId6"/>
              </a:rPr>
              <a:t>https://www.briky.cz/clanek/lego-mindstorms-bude-tento-rok-ukonceno/52/zobrazit</a:t>
            </a:r>
            <a:endParaRPr lang="cs-CZ" sz="2000" dirty="0">
              <a:solidFill>
                <a:srgbClr val="FFFFFF"/>
              </a:solidFill>
            </a:endParaRPr>
          </a:p>
          <a:p>
            <a:endParaRPr lang="cs-CZ" sz="2000" dirty="0">
              <a:solidFill>
                <a:srgbClr val="FFFFFF"/>
              </a:solidFill>
            </a:endParaRPr>
          </a:p>
          <a:p>
            <a:endParaRPr lang="cs-CZ" sz="2000" dirty="0">
              <a:solidFill>
                <a:srgbClr val="FFFFFF"/>
              </a:solidFill>
            </a:endParaRPr>
          </a:p>
          <a:p>
            <a:endParaRPr lang="cs-CZ" sz="2000" dirty="0">
              <a:solidFill>
                <a:srgbClr val="FFFFFF"/>
              </a:solidFill>
            </a:endParaRPr>
          </a:p>
          <a:p>
            <a:r>
              <a:rPr lang="cs-CZ" sz="8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Speciální poděkování patří kávě a red bull</a:t>
            </a:r>
          </a:p>
          <a:p>
            <a:endParaRPr lang="cs-CZ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317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4603B15-63FD-B73F-B1E4-F5EFB48C6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Děkuji za pozornost</a:t>
            </a:r>
          </a:p>
        </p:txBody>
      </p:sp>
    </p:spTree>
    <p:extLst>
      <p:ext uri="{BB962C8B-B14F-4D97-AF65-F5344CB8AC3E}">
        <p14:creationId xmlns:p14="http://schemas.microsoft.com/office/powerpoint/2010/main" val="2835646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rázek 4">
            <a:extLst>
              <a:ext uri="{FF2B5EF4-FFF2-40B4-BE49-F238E27FC236}">
                <a16:creationId xmlns:a16="http://schemas.microsoft.com/office/drawing/2014/main" id="{C7A3563D-496C-7AC6-6573-C4AD2C6A81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09" r="23958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77981" y="1030556"/>
            <a:ext cx="4060082" cy="3185772"/>
          </a:xfrm>
        </p:spPr>
        <p:txBody>
          <a:bodyPr anchor="b">
            <a:normAutofit fontScale="90000"/>
          </a:bodyPr>
          <a:lstStyle/>
          <a:p>
            <a:pPr algn="l"/>
            <a:r>
              <a:rPr lang="cs-CZ" sz="4800" dirty="0">
                <a:latin typeface="Sitka Text"/>
                <a:cs typeface="Calibri Light"/>
              </a:rPr>
              <a:t>ROBOTIKA</a:t>
            </a:r>
            <a:br>
              <a:rPr lang="cs-CZ" sz="4800" dirty="0">
                <a:latin typeface="Sitka Text"/>
                <a:cs typeface="Calibri Light"/>
              </a:rPr>
            </a:br>
            <a:r>
              <a:rPr lang="cs-CZ" sz="4800" dirty="0">
                <a:latin typeface="Sitka Text"/>
                <a:cs typeface="Calibri Light"/>
              </a:rPr>
              <a:t>a</a:t>
            </a:r>
            <a:br>
              <a:rPr lang="cs-CZ" sz="4800" dirty="0">
                <a:latin typeface="Sitka Text"/>
                <a:cs typeface="Calibri Light"/>
              </a:rPr>
            </a:br>
            <a:r>
              <a:rPr lang="cs-CZ" sz="4800" dirty="0">
                <a:latin typeface="Sitka Text"/>
                <a:cs typeface="Calibri Light"/>
              </a:rPr>
              <a:t>LEGO MINDSTORMS</a:t>
            </a:r>
            <a:endParaRPr lang="cs-CZ" sz="4800" dirty="0">
              <a:latin typeface="Sitka Text"/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cs-CZ" sz="2000">
                <a:cs typeface="Calibri"/>
              </a:rPr>
              <a:t>Tobiáš Jošt</a:t>
            </a:r>
            <a:endParaRPr lang="cs-CZ" sz="20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9523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Z odročního robota">
            <a:extLst>
              <a:ext uri="{FF2B5EF4-FFF2-40B4-BE49-F238E27FC236}">
                <a16:creationId xmlns:a16="http://schemas.microsoft.com/office/drawing/2014/main" id="{C2F85B2E-55D7-0B1B-1F76-201D95C08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8">
            <a:extLst>
              <a:ext uri="{FF2B5EF4-FFF2-40B4-BE49-F238E27FC236}">
                <a16:creationId xmlns:a16="http://schemas.microsoft.com/office/drawing/2014/main" id="{B4147794-66B7-4CDE-BC75-BBDC48B2F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481" y="0"/>
            <a:ext cx="7718119" cy="68580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89682A7-12A6-3F37-FAFC-53D290CB9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0889" y="365758"/>
            <a:ext cx="6784259" cy="1828800"/>
          </a:xfrm>
        </p:spPr>
        <p:txBody>
          <a:bodyPr>
            <a:normAutofit/>
          </a:bodyPr>
          <a:lstStyle/>
          <a:p>
            <a:r>
              <a:rPr lang="cs-CZ" sz="4800">
                <a:solidFill>
                  <a:schemeClr val="tx1">
                    <a:lumMod val="85000"/>
                    <a:lumOff val="15000"/>
                  </a:schemeClr>
                </a:solidFill>
              </a:rPr>
              <a:t>Robotika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342D4E1-5135-CF9A-1CBF-A76F82880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0889" y="2324100"/>
            <a:ext cx="6784259" cy="387508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cs-CZ" sz="2400"/>
              <a:t>Věda o robotech a jejich designu</a:t>
            </a:r>
          </a:p>
          <a:p>
            <a:r>
              <a:rPr lang="cs-CZ" sz="2400"/>
              <a:t>Robotika úzce spolupracvuje se softwarem a mechanikou </a:t>
            </a:r>
          </a:p>
          <a:p>
            <a:r>
              <a:rPr lang="cs-CZ" sz="2400"/>
              <a:t>Rozlišujeme podle mnoha keytérií</a:t>
            </a:r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41202E79-1236-4DF8-9921-F47A0B07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7729430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odrý malované továrna">
            <a:extLst>
              <a:ext uri="{FF2B5EF4-FFF2-40B4-BE49-F238E27FC236}">
                <a16:creationId xmlns:a16="http://schemas.microsoft.com/office/drawing/2014/main" id="{FA18DB44-8C9F-DBC7-04DA-A305274A59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4147794-66B7-4CDE-BC75-BBDC48B2F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481" y="0"/>
            <a:ext cx="7718119" cy="68580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A3176E8-B3B1-DF8A-CA79-92E98CDCF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0889" y="365758"/>
            <a:ext cx="6784259" cy="1828800"/>
          </a:xfrm>
        </p:spPr>
        <p:txBody>
          <a:bodyPr>
            <a:normAutofit/>
          </a:bodyPr>
          <a:lstStyle/>
          <a:p>
            <a:r>
              <a:rPr lang="cs-CZ" sz="4800">
                <a:solidFill>
                  <a:schemeClr val="tx1">
                    <a:lumMod val="85000"/>
                    <a:lumOff val="15000"/>
                  </a:schemeClr>
                </a:solidFill>
              </a:rPr>
              <a:t>Průmyslová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914BC0D-B814-6F44-91A1-9E8F012D7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0889" y="2324100"/>
            <a:ext cx="6784259" cy="3875087"/>
          </a:xfrm>
        </p:spPr>
        <p:txBody>
          <a:bodyPr>
            <a:normAutofit/>
          </a:bodyPr>
          <a:lstStyle/>
          <a:p>
            <a:r>
              <a:rPr lang="cs-CZ" sz="2400" dirty="0"/>
              <a:t>Mouhou manipulovat s předměty díky pažím</a:t>
            </a:r>
          </a:p>
          <a:p>
            <a:r>
              <a:rPr lang="cs-CZ" sz="2400" dirty="0"/>
              <a:t>Jsou plně automatické</a:t>
            </a:r>
          </a:p>
          <a:p>
            <a:r>
              <a:rPr lang="cs-CZ" sz="2400" dirty="0"/>
              <a:t>Lehce programovatelné</a:t>
            </a:r>
          </a:p>
          <a:p>
            <a:r>
              <a:rPr lang="cs-CZ" sz="2400" dirty="0"/>
              <a:t>univerzální</a:t>
            </a:r>
          </a:p>
          <a:p>
            <a:endParaRPr lang="cs-CZ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202E79-1236-4DF8-9921-F47A0B07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0551617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3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FA0BC8C-A666-95D5-291B-3CFCF6677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cs-CZ"/>
              <a:t>Historie průmyslové robotiky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8491C03-EEE0-61C9-865E-371E052D8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cs-CZ" sz="2000" b="0" i="0" dirty="0">
                <a:effectLst/>
                <a:latin typeface="Arial" panose="020B0604020202020204" pitchFamily="34" charset="0"/>
              </a:rPr>
              <a:t>První automatizované stroje se obevili až v 19. století</a:t>
            </a:r>
          </a:p>
          <a:p>
            <a:r>
              <a:rPr lang="cs-CZ" sz="2000" b="0" i="0" dirty="0">
                <a:effectLst/>
                <a:latin typeface="Arial" panose="020B0604020202020204" pitchFamily="34" charset="0"/>
              </a:rPr>
              <a:t>Roku 1954 firma Unimation vyrbyla prvního průmyslového robota. Tento robot byl nasazen do průmyslu v roce </a:t>
            </a:r>
            <a:r>
              <a:rPr lang="cs-CZ" sz="2000" dirty="0">
                <a:latin typeface="Arial" panose="020B0604020202020204" pitchFamily="34" charset="0"/>
              </a:rPr>
              <a:t>1961</a:t>
            </a:r>
            <a:r>
              <a:rPr lang="cs-CZ" sz="2000" b="0" i="0" dirty="0">
                <a:effectLst/>
                <a:latin typeface="Arial" panose="020B0604020202020204" pitchFamily="34" charset="0"/>
              </a:rPr>
              <a:t>. </a:t>
            </a:r>
            <a:r>
              <a:rPr lang="cs-CZ" sz="2000" dirty="0">
                <a:latin typeface="Arial" panose="020B0604020202020204" pitchFamily="34" charset="0"/>
              </a:rPr>
              <a:t>Až koncem 70. let začali mít konkurenci.</a:t>
            </a:r>
          </a:p>
          <a:p>
            <a:r>
              <a:rPr lang="cs-CZ" sz="2000" dirty="0"/>
              <a:t>Dnešní komerční roboti s využívají v oblastech nevhodných pro člověka, montáž, transport, vesmírné bádání, vojenstí, atd...</a:t>
            </a:r>
          </a:p>
        </p:txBody>
      </p:sp>
      <p:pic>
        <p:nvPicPr>
          <p:cNvPr id="4" name="Online Media 3" title="Machine Gun Integrated into Robot Dog">
            <a:hlinkClick r:id="" action="ppaction://media"/>
            <a:extLst>
              <a:ext uri="{FF2B5EF4-FFF2-40B4-BE49-F238E27FC236}">
                <a16:creationId xmlns:a16="http://schemas.microsoft.com/office/drawing/2014/main" id="{5BD90987-0F81-8FF9-CE2C-27A00EF5FF6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672155" y="2194436"/>
            <a:ext cx="5114599" cy="288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5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3" name="Rectangle 2072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person&#10;&#10;Description automatically generated">
            <a:extLst>
              <a:ext uri="{FF2B5EF4-FFF2-40B4-BE49-F238E27FC236}">
                <a16:creationId xmlns:a16="http://schemas.microsoft.com/office/drawing/2014/main" id="{F69FC646-EB6D-76BF-0195-B2632A2D62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7" r="26952" b="9090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075" name="Rectangle 2074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82EFAE6-5EE0-4982-82CC-2702A0F41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cs-CZ" sz="2800" dirty="0"/>
              <a:t>Experimentální</a:t>
            </a:r>
            <a:br>
              <a:rPr lang="cs-CZ" sz="2800" dirty="0"/>
            </a:br>
            <a:r>
              <a:rPr lang="cs-CZ" sz="2800" dirty="0"/>
              <a:t>- Historie</a:t>
            </a:r>
          </a:p>
        </p:txBody>
      </p:sp>
      <p:sp>
        <p:nvSpPr>
          <p:cNvPr id="2077" name="Rectangle 207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79" name="Rectangle 207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70" name="Content Placeholder 2069">
            <a:extLst>
              <a:ext uri="{FF2B5EF4-FFF2-40B4-BE49-F238E27FC236}">
                <a16:creationId xmlns:a16="http://schemas.microsoft.com/office/drawing/2014/main" id="{4E8E0942-D6E0-65BD-A1D8-EC622EAAA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cs-CZ" sz="1200" b="0" i="0" dirty="0">
                <a:effectLst/>
                <a:latin typeface="Arial" panose="020B0604020202020204" pitchFamily="34" charset="0"/>
              </a:rPr>
              <a:t>Za první experiment s robotem lze považovat za propojení manuálního manipulátoru s počítačem mezi lety 1960-61 na MIT.</a:t>
            </a:r>
          </a:p>
          <a:p>
            <a:pPr algn="l"/>
            <a:r>
              <a:rPr lang="cs-CZ" sz="1200" dirty="0">
                <a:latin typeface="Arial" panose="020B0604020202020204" pitchFamily="34" charset="0"/>
              </a:rPr>
              <a:t>V polovině 60. let byly zahájeny vědecké testy ve třech k tomu specializovaných laboratořích v USA, později také ve Velké  Británii a Japonsku</a:t>
            </a:r>
            <a:endParaRPr lang="cs-CZ" sz="1200" b="0" i="0" dirty="0">
              <a:effectLst/>
              <a:latin typeface="Arial" panose="020B0604020202020204" pitchFamily="34" charset="0"/>
            </a:endParaRP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378309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09A15-0460-E1F9-4F34-0AD9EEE41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cs-CZ" dirty="0"/>
              <a:t>Systém ruka-oko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B9BFF-2FCE-F06D-2CD6-1F1A6BE8D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pPr algn="l"/>
            <a:r>
              <a:rPr lang="cs-CZ" sz="1400" b="0" i="0" dirty="0">
                <a:effectLst/>
                <a:latin typeface="Arial" panose="020B0604020202020204" pitchFamily="34" charset="0"/>
              </a:rPr>
              <a:t>Skládá se z pohyblivé paže a mechanické ruky s televizní kamerou, poprvé sestrojen na MIT</a:t>
            </a:r>
          </a:p>
          <a:p>
            <a:pPr algn="l"/>
            <a:r>
              <a:rPr lang="cs-CZ" sz="1400" b="0" i="0" dirty="0">
                <a:effectLst/>
                <a:latin typeface="Arial" panose="020B0604020202020204" pitchFamily="34" charset="0"/>
              </a:rPr>
              <a:t>Na Standfordově univerzitě byl robot aké vybaven mikrofonem pro příjem řeči</a:t>
            </a:r>
          </a:p>
          <a:p>
            <a:pPr algn="l"/>
            <a:r>
              <a:rPr lang="cs-CZ" sz="1400" dirty="0">
                <a:latin typeface="Arial" panose="020B0604020202020204" pitchFamily="34" charset="0"/>
              </a:rPr>
              <a:t>Systém ruka-oko ETL je také  vybaven vyměnitelnými prsty a dotykovímy seznory</a:t>
            </a:r>
            <a:endParaRPr lang="cs-CZ" sz="1400" b="0" i="0" dirty="0"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Robot Arm with Vision System">
            <a:extLst>
              <a:ext uri="{FF2B5EF4-FFF2-40B4-BE49-F238E27FC236}">
                <a16:creationId xmlns:a16="http://schemas.microsoft.com/office/drawing/2014/main" id="{6CF40E3A-BFFB-2B78-4CB9-783293ACA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7734" y="2548004"/>
            <a:ext cx="4935970" cy="3272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96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9E4605B-FD5A-7EEF-FB8B-D6F4DC6B8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cs-CZ">
                <a:solidFill>
                  <a:schemeClr val="bg1"/>
                </a:solidFill>
              </a:rPr>
              <a:t>Mobilní roboti</a:t>
            </a:r>
          </a:p>
        </p:txBody>
      </p:sp>
      <p:cxnSp>
        <p:nvCxnSpPr>
          <p:cNvPr id="2057" name="Straight Connector 2056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7D2EB60-1CCD-9089-A9A6-F23B2C3DA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88833"/>
            <a:ext cx="4800600" cy="3711571"/>
          </a:xfrm>
        </p:spPr>
        <p:txBody>
          <a:bodyPr>
            <a:normAutofit/>
          </a:bodyPr>
          <a:lstStyle/>
          <a:p>
            <a:pPr algn="l"/>
            <a:r>
              <a:rPr lang="cs-CZ" sz="1400" dirty="0">
                <a:solidFill>
                  <a:schemeClr val="bg1"/>
                </a:solidFill>
                <a:latin typeface="Arial" panose="020B0604020202020204" pitchFamily="34" charset="0"/>
              </a:rPr>
              <a:t>Robot Shakey byl jedním z nejzámějších mobilních robotů své doby, díky bezdrátovému propojení s pc byl Shakey schop se pohybovat v několika místostech s překážkami</a:t>
            </a:r>
          </a:p>
          <a:p>
            <a:pPr algn="l"/>
            <a:r>
              <a:rPr lang="cs-CZ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Robot Jason se díky ultrazvukovému čidlu mohl sám aké pohybovat po místostech a kvůli syntetizéru řeči mohl komunikovat s lidmi</a:t>
            </a:r>
          </a:p>
          <a:p>
            <a:pPr algn="l"/>
            <a:r>
              <a:rPr lang="cs-CZ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Wabot-1 byl prvím antropomorfním robotem a dokázal jít v přímém směru, rovněž také rozuměl jednoduchým příkazům</a:t>
            </a:r>
          </a:p>
          <a:p>
            <a:pPr algn="l"/>
            <a:r>
              <a:rPr lang="cs-CZ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Experimentální robot JPL byl sestrojen jako průzkumník Marsu a dalších planet, dokázal take příkazy typu: “Jdi do polhy X, identifikuj objekt střední velikosti a zvedni jej.“</a:t>
            </a:r>
            <a:endParaRPr lang="cs-CZ" sz="2000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F965BFD-CC69-F29F-EA27-3DEBFFF4B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14715" y="-6"/>
            <a:ext cx="2977275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51479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Rectangle 309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49A68DD-8984-3803-4352-BA3A67FE9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cs-CZ" sz="3800">
                <a:solidFill>
                  <a:schemeClr val="bg1"/>
                </a:solidFill>
              </a:rPr>
              <a:t>V literatuře</a:t>
            </a:r>
          </a:p>
        </p:txBody>
      </p:sp>
      <p:cxnSp>
        <p:nvCxnSpPr>
          <p:cNvPr id="3097" name="Straight Connector 309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2" name="Content Placeholder 3091">
            <a:extLst>
              <a:ext uri="{FF2B5EF4-FFF2-40B4-BE49-F238E27FC236}">
                <a16:creationId xmlns:a16="http://schemas.microsoft.com/office/drawing/2014/main" id="{BC977EA7-C35C-0B0D-0F44-0B2EBA40B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cs-CZ" sz="2000" dirty="0">
                <a:solidFill>
                  <a:schemeClr val="bg1"/>
                </a:solidFill>
              </a:rPr>
              <a:t>Slovo „robot“ bylo poprvé použito v knize RUR od Karla čapka v roce 1920</a:t>
            </a:r>
          </a:p>
          <a:p>
            <a:r>
              <a:rPr lang="cs-CZ" sz="2000" dirty="0">
                <a:solidFill>
                  <a:schemeClr val="bg1"/>
                </a:solidFill>
              </a:rPr>
              <a:t>Slovo „robotika“ poprvé použil až Isaac Asimov 1941 v povídce Runaround a také definoval 3 asimovy zákony</a:t>
            </a:r>
          </a:p>
          <a:p>
            <a:r>
              <a:rPr lang="cs-CZ" sz="2000" dirty="0">
                <a:solidFill>
                  <a:schemeClr val="bg1"/>
                </a:solidFill>
              </a:rPr>
              <a:t>Také se obejvila s seriálu Start Trek - Nová generace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3099" name="Straight Connector 309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748A63D6-FBA0-700E-A97C-30B912CC46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4676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304615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Motiv systému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85058771A86E248B14BFCFEDA86EFB5" ma:contentTypeVersion="2" ma:contentTypeDescription="Vytvoří nový dokument" ma:contentTypeScope="" ma:versionID="10ce852783b6e4ffe3e84173aa8c44ba">
  <xsd:schema xmlns:xsd="http://www.w3.org/2001/XMLSchema" xmlns:xs="http://www.w3.org/2001/XMLSchema" xmlns:p="http://schemas.microsoft.com/office/2006/metadata/properties" xmlns:ns3="2be20b7b-927d-4de0-aeaf-2c0a8b5923e1" targetNamespace="http://schemas.microsoft.com/office/2006/metadata/properties" ma:root="true" ma:fieldsID="a3f150fbb6b7749259dc4a06750da065" ns3:_="">
    <xsd:import namespace="2be20b7b-927d-4de0-aeaf-2c0a8b5923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e20b7b-927d-4de0-aeaf-2c0a8b5923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0B2B047-54AB-4DBA-B57C-4968EF3B49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C6749-7C98-48F5-9E2B-D9B5FA4BE9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be20b7b-927d-4de0-aeaf-2c0a8b5923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8F0A56-B4D1-4133-8B9A-A286DD3B38B3}">
  <ds:schemaRefs>
    <ds:schemaRef ds:uri="http://purl.org/dc/terms/"/>
    <ds:schemaRef ds:uri="http://schemas.microsoft.com/office/2006/documentManagement/types"/>
    <ds:schemaRef ds:uri="2be20b7b-927d-4de0-aeaf-2c0a8b5923e1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744</Words>
  <Application>Microsoft Office PowerPoint</Application>
  <PresentationFormat>Widescreen</PresentationFormat>
  <Paragraphs>110</Paragraphs>
  <Slides>19</Slides>
  <Notes>16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Century Schoolbook</vt:lpstr>
      <vt:lpstr>Sitka Text</vt:lpstr>
      <vt:lpstr>Motiv systému Office</vt:lpstr>
      <vt:lpstr>PowerPoint Presentation</vt:lpstr>
      <vt:lpstr>ROBOTIKA a LEGO MINDSTORMS</vt:lpstr>
      <vt:lpstr>Robotika</vt:lpstr>
      <vt:lpstr>Průmyslová</vt:lpstr>
      <vt:lpstr>Historie průmyslové robotiky</vt:lpstr>
      <vt:lpstr>Experimentální - Historie</vt:lpstr>
      <vt:lpstr>Systém ruka-oko</vt:lpstr>
      <vt:lpstr>Mobilní roboti</vt:lpstr>
      <vt:lpstr>V literatuře</vt:lpstr>
      <vt:lpstr>Lego mindstoms</vt:lpstr>
      <vt:lpstr>Historie</vt:lpstr>
      <vt:lpstr>RCX</vt:lpstr>
      <vt:lpstr>NXT</vt:lpstr>
      <vt:lpstr>EV3</vt:lpstr>
      <vt:lpstr>Ukázka</vt:lpstr>
      <vt:lpstr>Konec</vt:lpstr>
      <vt:lpstr>Programovací jazyky</vt:lpstr>
      <vt:lpstr>Zdroje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Uzivatel</dc:creator>
  <cp:lastModifiedBy>Jošt Tobiáš</cp:lastModifiedBy>
  <cp:revision>33</cp:revision>
  <dcterms:created xsi:type="dcterms:W3CDTF">2023-01-07T15:52:21Z</dcterms:created>
  <dcterms:modified xsi:type="dcterms:W3CDTF">2023-01-09T15:01:29Z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0x010100D85058771A86E248B14BFCFEDA86EFB5</vt:lpwstr>
  </property>
</Properties>
</file>

<file path=docProps/thumbnail.jpeg>
</file>